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57" r:id="rId3"/>
    <p:sldId id="295" r:id="rId4"/>
    <p:sldId id="258" r:id="rId5"/>
    <p:sldId id="296" r:id="rId6"/>
    <p:sldId id="297" r:id="rId7"/>
    <p:sldId id="298" r:id="rId8"/>
    <p:sldId id="299" r:id="rId9"/>
    <p:sldId id="300" r:id="rId10"/>
    <p:sldId id="302" r:id="rId11"/>
    <p:sldId id="301" r:id="rId12"/>
    <p:sldId id="303" r:id="rId13"/>
    <p:sldId id="304" r:id="rId14"/>
    <p:sldId id="305" r:id="rId15"/>
    <p:sldId id="306" r:id="rId16"/>
    <p:sldId id="307" r:id="rId17"/>
    <p:sldId id="266" r:id="rId18"/>
    <p:sldId id="265" r:id="rId19"/>
    <p:sldId id="278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v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DBA44F-C6C4-43CC-8B96-A3E07AE919F3}">
  <a:tblStyle styleId="{40DBA44F-C6C4-43CC-8B96-A3E07AE919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A6D826F-966F-43AE-8E16-575F9F658DC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8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951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099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08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e22a12b04e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e22a12b04e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640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e22a12b04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e22a12b04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597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e22a12b04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e22a12b04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328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e22a12b04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e22a12b04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856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08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e22a12b04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e22a12b04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58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e22a12b04e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e22a12b04e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79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708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e22a12b04e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e22a12b04e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023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e22a12b04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e22a12b04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77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65073" y="411487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2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2000250" y="1019175"/>
            <a:ext cx="51435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2"/>
          <p:cNvSpPr/>
          <p:nvPr/>
        </p:nvSpPr>
        <p:spPr>
          <a:xfrm flipH="1">
            <a:off x="7144834" y="25631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flipH="1">
            <a:off x="8172291" y="8"/>
            <a:ext cx="971700" cy="971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138685" y="30853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flipH="1">
            <a:off x="7143750" y="2057450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965075" y="1019175"/>
            <a:ext cx="72072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5072818" y="4615401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92" name="Google Shape;92;p5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5" cy="103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80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"/>
          <p:cNvSpPr/>
          <p:nvPr/>
        </p:nvSpPr>
        <p:spPr>
          <a:xfrm>
            <a:off x="7070023" y="2072330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8106245" y="310851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518691" y="4105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7587466" y="25837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5"/>
          <p:cNvGrpSpPr/>
          <p:nvPr/>
        </p:nvGrpSpPr>
        <p:grpSpPr>
          <a:xfrm>
            <a:off x="7332942" y="269800"/>
            <a:ext cx="498130" cy="498101"/>
            <a:chOff x="1923675" y="1633650"/>
            <a:chExt cx="436000" cy="435975"/>
          </a:xfrm>
        </p:grpSpPr>
        <p:sp>
          <p:nvSpPr>
            <p:cNvPr id="103" name="Google Shape;103;p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5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6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5" y="1037700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"/>
          <p:cNvSpPr/>
          <p:nvPr/>
        </p:nvSpPr>
        <p:spPr>
          <a:xfrm>
            <a:off x="7070023" y="207232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6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5" y="0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06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21729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4063136" y="1818975"/>
            <a:ext cx="21858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8102686" y="3110092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7070032" y="6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1037700" y="462449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-9" y="4105791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8621748" y="4146316"/>
            <a:ext cx="518700" cy="51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8621753" y="36276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6"/>
          <p:cNvGrpSpPr/>
          <p:nvPr/>
        </p:nvGrpSpPr>
        <p:grpSpPr>
          <a:xfrm>
            <a:off x="7424022" y="2343455"/>
            <a:ext cx="329718" cy="522703"/>
            <a:chOff x="6718575" y="2318625"/>
            <a:chExt cx="256950" cy="407375"/>
          </a:xfrm>
        </p:grpSpPr>
        <p:sp>
          <p:nvSpPr>
            <p:cNvPr id="125" name="Google Shape;125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6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More space">
  <p:cSld name="TITLE_ONLY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9" descr="Death_to_stock_communicate_hands_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4103425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/>
          <p:nvPr/>
        </p:nvSpPr>
        <p:spPr>
          <a:xfrm>
            <a:off x="8107795" y="103771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9" descr="DeathtoStock_Wired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795" y="-12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/>
          <p:nvPr/>
        </p:nvSpPr>
        <p:spPr>
          <a:xfrm>
            <a:off x="8107724" y="51870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7070023" y="42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/>
          <p:nvPr/>
        </p:nvSpPr>
        <p:spPr>
          <a:xfrm flipH="1">
            <a:off x="-3494" y="3065725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 flipH="1">
            <a:off x="1032734" y="4624791"/>
            <a:ext cx="518700" cy="51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247197" y="658172"/>
            <a:ext cx="239764" cy="23976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9" y="4624800"/>
            <a:ext cx="10326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1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282" y="1857008"/>
            <a:ext cx="930717" cy="93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639" y="16"/>
            <a:ext cx="1863360" cy="186335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/>
          <p:nvPr/>
        </p:nvSpPr>
        <p:spPr>
          <a:xfrm>
            <a:off x="7284049" y="1858486"/>
            <a:ext cx="930600" cy="93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8213336" y="2787740"/>
            <a:ext cx="930600" cy="93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>
            <a:off x="7284049" y="9"/>
            <a:ext cx="930600" cy="930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6" y="4212884"/>
            <a:ext cx="930600" cy="93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0" y="3747713"/>
            <a:ext cx="465300" cy="465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465164" y="4212881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6818876" y="-1"/>
            <a:ext cx="465300" cy="46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>
            <a:off x="7748094" y="2317122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11"/>
          <p:cNvGrpSpPr/>
          <p:nvPr/>
        </p:nvGrpSpPr>
        <p:grpSpPr>
          <a:xfrm>
            <a:off x="7519838" y="241965"/>
            <a:ext cx="446726" cy="446700"/>
            <a:chOff x="1923675" y="1633650"/>
            <a:chExt cx="436000" cy="435975"/>
          </a:xfrm>
        </p:grpSpPr>
        <p:sp>
          <p:nvSpPr>
            <p:cNvPr id="219" name="Google Shape;219;p1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11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2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4671" y="936760"/>
            <a:ext cx="1869250" cy="18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2"/>
          <p:cNvSpPr/>
          <p:nvPr/>
        </p:nvSpPr>
        <p:spPr>
          <a:xfrm>
            <a:off x="7274895" y="1870746"/>
            <a:ext cx="936900" cy="9369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12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050" y="-1"/>
            <a:ext cx="936870" cy="93687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2"/>
          <p:cNvSpPr/>
          <p:nvPr/>
        </p:nvSpPr>
        <p:spPr>
          <a:xfrm>
            <a:off x="8207105" y="2807566"/>
            <a:ext cx="936900" cy="93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"/>
          <p:cNvSpPr/>
          <p:nvPr/>
        </p:nvSpPr>
        <p:spPr>
          <a:xfrm>
            <a:off x="7274902" y="56"/>
            <a:ext cx="936900" cy="93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"/>
          <p:cNvSpPr/>
          <p:nvPr/>
        </p:nvSpPr>
        <p:spPr>
          <a:xfrm>
            <a:off x="13" y="4206739"/>
            <a:ext cx="936900" cy="93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936765" y="4674987"/>
            <a:ext cx="468300" cy="468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"/>
          <p:cNvSpPr/>
          <p:nvPr/>
        </p:nvSpPr>
        <p:spPr>
          <a:xfrm>
            <a:off x="-1" y="4206736"/>
            <a:ext cx="468300" cy="4683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"/>
          <p:cNvSpPr/>
          <p:nvPr/>
        </p:nvSpPr>
        <p:spPr>
          <a:xfrm>
            <a:off x="8675675" y="3742994"/>
            <a:ext cx="468300" cy="4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"/>
          <p:cNvSpPr/>
          <p:nvPr/>
        </p:nvSpPr>
        <p:spPr>
          <a:xfrm>
            <a:off x="8675680" y="3274749"/>
            <a:ext cx="468300" cy="468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12"/>
          <p:cNvGrpSpPr/>
          <p:nvPr/>
        </p:nvGrpSpPr>
        <p:grpSpPr>
          <a:xfrm>
            <a:off x="7594614" y="2115525"/>
            <a:ext cx="297651" cy="471862"/>
            <a:chOff x="6718575" y="2318625"/>
            <a:chExt cx="256950" cy="407375"/>
          </a:xfrm>
        </p:grpSpPr>
        <p:sp>
          <p:nvSpPr>
            <p:cNvPr id="238" name="Google Shape;238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12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_1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3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2" y="1861709"/>
            <a:ext cx="933085" cy="93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/>
          <p:nvPr/>
        </p:nvSpPr>
        <p:spPr>
          <a:xfrm>
            <a:off x="6344788" y="12"/>
            <a:ext cx="933000" cy="93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8210900" y="1862680"/>
            <a:ext cx="933000" cy="93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8210893" y="930219"/>
            <a:ext cx="933000" cy="933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-287" y="3743870"/>
            <a:ext cx="933000" cy="9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-293" y="4676847"/>
            <a:ext cx="466500" cy="46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"/>
          <p:cNvSpPr/>
          <p:nvPr/>
        </p:nvSpPr>
        <p:spPr>
          <a:xfrm>
            <a:off x="-301" y="3743867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"/>
          <p:cNvSpPr/>
          <p:nvPr/>
        </p:nvSpPr>
        <p:spPr>
          <a:xfrm>
            <a:off x="8677502" y="2798991"/>
            <a:ext cx="466500" cy="46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"/>
          <p:cNvSpPr/>
          <p:nvPr/>
        </p:nvSpPr>
        <p:spPr>
          <a:xfrm>
            <a:off x="7277744" y="0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13"/>
          <p:cNvGrpSpPr/>
          <p:nvPr/>
        </p:nvGrpSpPr>
        <p:grpSpPr>
          <a:xfrm>
            <a:off x="8431833" y="1151245"/>
            <a:ext cx="490565" cy="490565"/>
            <a:chOff x="5941025" y="3634400"/>
            <a:chExt cx="467650" cy="467650"/>
          </a:xfrm>
        </p:grpSpPr>
        <p:sp>
          <p:nvSpPr>
            <p:cNvPr id="259" name="Google Shape;259;p13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13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_1_1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4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8905" y="-1"/>
            <a:ext cx="935025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4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86" y="1865793"/>
            <a:ext cx="1872187" cy="187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4"/>
          <p:cNvSpPr/>
          <p:nvPr/>
        </p:nvSpPr>
        <p:spPr>
          <a:xfrm>
            <a:off x="7275209" y="4"/>
            <a:ext cx="935100" cy="93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8208899" y="935036"/>
            <a:ext cx="935100" cy="9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7275209" y="2795481"/>
            <a:ext cx="935100" cy="9351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13" y="4208474"/>
            <a:ext cx="935100" cy="93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935032" y="4208477"/>
            <a:ext cx="467400" cy="46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-1" y="467611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4"/>
          <p:cNvSpPr/>
          <p:nvPr/>
        </p:nvSpPr>
        <p:spPr>
          <a:xfrm>
            <a:off x="7741458" y="935017"/>
            <a:ext cx="467400" cy="46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4"/>
          <p:cNvSpPr/>
          <p:nvPr/>
        </p:nvSpPr>
        <p:spPr>
          <a:xfrm>
            <a:off x="8676589" y="46763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4"/>
          <p:cNvSpPr/>
          <p:nvPr/>
        </p:nvSpPr>
        <p:spPr>
          <a:xfrm>
            <a:off x="7689536" y="3100148"/>
            <a:ext cx="410309" cy="37325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4"/>
          <p:cNvSpPr/>
          <p:nvPr/>
        </p:nvSpPr>
        <p:spPr>
          <a:xfrm flipH="1">
            <a:off x="7385585" y="3052605"/>
            <a:ext cx="273000" cy="248322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■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□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▫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▫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7" r:id="rId6"/>
    <p:sldLayoutId id="2147483658" r:id="rId7"/>
    <p:sldLayoutId id="2147483659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>
            <a:spLocks noGrp="1"/>
          </p:cNvSpPr>
          <p:nvPr>
            <p:ph type="ctrTitle"/>
          </p:nvPr>
        </p:nvSpPr>
        <p:spPr>
          <a:xfrm>
            <a:off x="2222811" y="1991825"/>
            <a:ext cx="483962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Muli"/>
              </a:rPr>
              <a:t>CHƯƠNG TRÌNH </a:t>
            </a:r>
            <a:br>
              <a:rPr lang="en" sz="3600" b="1" dirty="0" smtClean="0">
                <a:latin typeface="Muli"/>
              </a:rPr>
            </a:br>
            <a:r>
              <a:rPr lang="en" sz="3600" b="1" dirty="0" smtClean="0">
                <a:latin typeface="Muli"/>
              </a:rPr>
              <a:t>ĐÀO TẠO </a:t>
            </a:r>
            <a:br>
              <a:rPr lang="en" sz="3600" b="1" dirty="0" smtClean="0">
                <a:latin typeface="Muli"/>
              </a:rPr>
            </a:br>
            <a:r>
              <a:rPr lang="en" sz="3600" b="1" dirty="0" smtClean="0">
                <a:latin typeface="Muli"/>
              </a:rPr>
              <a:t>NGÀNH QTDVDL&amp;LH</a:t>
            </a:r>
            <a:endParaRPr sz="3600" b="1" dirty="0">
              <a:latin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9"/>
          <p:cNvSpPr txBox="1">
            <a:spLocks noGrp="1"/>
          </p:cNvSpPr>
          <p:nvPr>
            <p:ph type="ctrTitle" idx="4294967295"/>
          </p:nvPr>
        </p:nvSpPr>
        <p:spPr>
          <a:xfrm>
            <a:off x="1953600" y="1583350"/>
            <a:ext cx="4715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rgbClr val="37A9DD"/>
                </a:solidFill>
              </a:rPr>
              <a:t>140 tín chỉ</a:t>
            </a:r>
            <a:endParaRPr sz="6000" b="1" dirty="0">
              <a:solidFill>
                <a:srgbClr val="37A9DD"/>
              </a:solidFill>
            </a:endParaRPr>
          </a:p>
        </p:txBody>
      </p:sp>
      <p:sp>
        <p:nvSpPr>
          <p:cNvPr id="417" name="Google Shape;417;p29"/>
          <p:cNvSpPr txBox="1">
            <a:spLocks noGrp="1"/>
          </p:cNvSpPr>
          <p:nvPr>
            <p:ph type="subTitle" idx="4294967295"/>
          </p:nvPr>
        </p:nvSpPr>
        <p:spPr>
          <a:xfrm>
            <a:off x="1953600" y="2641187"/>
            <a:ext cx="2511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 smtClean="0"/>
              <a:t>4 năm học (8 học kỳ)</a:t>
            </a:r>
            <a:endParaRPr sz="1400" dirty="0"/>
          </a:p>
        </p:txBody>
      </p:sp>
      <p:sp>
        <p:nvSpPr>
          <p:cNvPr id="418" name="Google Shape;418;p29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88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/>
      <p:bldP spid="4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0"/>
          <p:cNvSpPr txBox="1">
            <a:spLocks noGrp="1"/>
          </p:cNvSpPr>
          <p:nvPr>
            <p:ph type="ctrTitle" idx="4294967295"/>
          </p:nvPr>
        </p:nvSpPr>
        <p:spPr>
          <a:xfrm>
            <a:off x="2767675" y="495600"/>
            <a:ext cx="31923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/>
              <a:t>50 </a:t>
            </a:r>
            <a:r>
              <a:rPr lang="en" sz="3000" b="1" dirty="0" smtClean="0">
                <a:solidFill>
                  <a:srgbClr val="37A9DD"/>
                </a:solidFill>
              </a:rPr>
              <a:t>tín chỉ</a:t>
            </a:r>
            <a:endParaRPr sz="3000" b="1" dirty="0">
              <a:solidFill>
                <a:srgbClr val="37A9DD"/>
              </a:solidFill>
            </a:endParaRPr>
          </a:p>
        </p:txBody>
      </p:sp>
      <p:sp>
        <p:nvSpPr>
          <p:cNvPr id="424" name="Google Shape;424;p30"/>
          <p:cNvSpPr txBox="1">
            <a:spLocks noGrp="1"/>
          </p:cNvSpPr>
          <p:nvPr>
            <p:ph type="subTitle" idx="4294967295"/>
          </p:nvPr>
        </p:nvSpPr>
        <p:spPr>
          <a:xfrm>
            <a:off x="2767675" y="1182707"/>
            <a:ext cx="31923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 smtClean="0"/>
              <a:t>Giáo dục tổng quát</a:t>
            </a:r>
            <a:endParaRPr sz="1400" dirty="0"/>
          </a:p>
        </p:txBody>
      </p:sp>
      <p:sp>
        <p:nvSpPr>
          <p:cNvPr id="425" name="Google Shape;425;p30"/>
          <p:cNvSpPr txBox="1">
            <a:spLocks noGrp="1"/>
          </p:cNvSpPr>
          <p:nvPr>
            <p:ph type="ctrTitle" idx="4294967295"/>
          </p:nvPr>
        </p:nvSpPr>
        <p:spPr>
          <a:xfrm>
            <a:off x="2767675" y="3592841"/>
            <a:ext cx="31923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/>
              <a:t>14 </a:t>
            </a:r>
            <a:r>
              <a:rPr lang="en" sz="3000" b="1" dirty="0" smtClean="0">
                <a:solidFill>
                  <a:srgbClr val="37A9DD"/>
                </a:solidFill>
              </a:rPr>
              <a:t>tín chỉ</a:t>
            </a:r>
            <a:endParaRPr sz="3000" b="1" dirty="0">
              <a:solidFill>
                <a:srgbClr val="37A9DD"/>
              </a:solidFill>
            </a:endParaRPr>
          </a:p>
        </p:txBody>
      </p:sp>
      <p:sp>
        <p:nvSpPr>
          <p:cNvPr id="426" name="Google Shape;426;p30"/>
          <p:cNvSpPr txBox="1">
            <a:spLocks noGrp="1"/>
          </p:cNvSpPr>
          <p:nvPr>
            <p:ph type="subTitle" idx="4294967295"/>
          </p:nvPr>
        </p:nvSpPr>
        <p:spPr>
          <a:xfrm>
            <a:off x="2767675" y="4279948"/>
            <a:ext cx="31923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 smtClean="0"/>
              <a:t>Kiến thức tự chọn</a:t>
            </a:r>
            <a:endParaRPr sz="1400" dirty="0"/>
          </a:p>
        </p:txBody>
      </p:sp>
      <p:sp>
        <p:nvSpPr>
          <p:cNvPr id="427" name="Google Shape;427;p30"/>
          <p:cNvSpPr txBox="1">
            <a:spLocks noGrp="1"/>
          </p:cNvSpPr>
          <p:nvPr>
            <p:ph type="ctrTitle" idx="4294967295"/>
          </p:nvPr>
        </p:nvSpPr>
        <p:spPr>
          <a:xfrm>
            <a:off x="2767675" y="1546143"/>
            <a:ext cx="31923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/>
              <a:t>90 </a:t>
            </a:r>
            <a:r>
              <a:rPr lang="en" sz="3000" b="1" dirty="0" smtClean="0">
                <a:solidFill>
                  <a:srgbClr val="37A9DD"/>
                </a:solidFill>
              </a:rPr>
              <a:t>tín chỉ</a:t>
            </a:r>
            <a:endParaRPr sz="3000" b="1" dirty="0">
              <a:solidFill>
                <a:srgbClr val="37A9DD"/>
              </a:solidFill>
            </a:endParaRPr>
          </a:p>
        </p:txBody>
      </p:sp>
      <p:sp>
        <p:nvSpPr>
          <p:cNvPr id="428" name="Google Shape;428;p30"/>
          <p:cNvSpPr txBox="1">
            <a:spLocks noGrp="1"/>
          </p:cNvSpPr>
          <p:nvPr>
            <p:ph type="subTitle" idx="4294967295"/>
          </p:nvPr>
        </p:nvSpPr>
        <p:spPr>
          <a:xfrm>
            <a:off x="2767675" y="2233250"/>
            <a:ext cx="31923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 smtClean="0"/>
              <a:t>Giáo dục chuyên nghiệp</a:t>
            </a:r>
            <a:endParaRPr sz="1400" dirty="0"/>
          </a:p>
        </p:txBody>
      </p:sp>
      <p:sp>
        <p:nvSpPr>
          <p:cNvPr id="429" name="Google Shape;429;p30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9" name="Google Shape;427;p30"/>
          <p:cNvSpPr txBox="1">
            <a:spLocks/>
          </p:cNvSpPr>
          <p:nvPr/>
        </p:nvSpPr>
        <p:spPr>
          <a:xfrm>
            <a:off x="2711918" y="2577344"/>
            <a:ext cx="31923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sz="3000" b="1" dirty="0" smtClean="0"/>
              <a:t>126 </a:t>
            </a:r>
            <a:r>
              <a:rPr lang="en-US" sz="3000" b="1" dirty="0" err="1" smtClean="0">
                <a:solidFill>
                  <a:srgbClr val="37A9DD"/>
                </a:solidFill>
              </a:rPr>
              <a:t>tín</a:t>
            </a:r>
            <a:r>
              <a:rPr lang="en-US" sz="3000" b="1" dirty="0" smtClean="0">
                <a:solidFill>
                  <a:srgbClr val="37A9DD"/>
                </a:solidFill>
              </a:rPr>
              <a:t> </a:t>
            </a:r>
            <a:r>
              <a:rPr lang="en-US" sz="3000" b="1" dirty="0" err="1" smtClean="0">
                <a:solidFill>
                  <a:srgbClr val="37A9DD"/>
                </a:solidFill>
              </a:rPr>
              <a:t>chỉ</a:t>
            </a:r>
            <a:endParaRPr lang="en-US" sz="3000" b="1" dirty="0">
              <a:solidFill>
                <a:srgbClr val="37A9DD"/>
              </a:solidFill>
            </a:endParaRPr>
          </a:p>
        </p:txBody>
      </p:sp>
      <p:sp>
        <p:nvSpPr>
          <p:cNvPr id="10" name="Google Shape;428;p30"/>
          <p:cNvSpPr txBox="1">
            <a:spLocks/>
          </p:cNvSpPr>
          <p:nvPr/>
        </p:nvSpPr>
        <p:spPr>
          <a:xfrm>
            <a:off x="2711918" y="3264451"/>
            <a:ext cx="31923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en-US" sz="1400" dirty="0" err="1" smtClean="0"/>
              <a:t>Kiến</a:t>
            </a:r>
            <a:r>
              <a:rPr lang="en-US" sz="1400" dirty="0" smtClean="0"/>
              <a:t> </a:t>
            </a:r>
            <a:r>
              <a:rPr lang="en-US" sz="1400" dirty="0" err="1" smtClean="0"/>
              <a:t>thức</a:t>
            </a:r>
            <a:r>
              <a:rPr lang="en-US" sz="1400" dirty="0" smtClean="0"/>
              <a:t> </a:t>
            </a:r>
            <a:r>
              <a:rPr lang="en-US" sz="1400" dirty="0" err="1" smtClean="0"/>
              <a:t>bắt</a:t>
            </a:r>
            <a:r>
              <a:rPr lang="en-US" sz="1400" dirty="0" smtClean="0"/>
              <a:t> </a:t>
            </a:r>
            <a:r>
              <a:rPr lang="en-US" sz="1400" dirty="0" err="1" smtClean="0"/>
              <a:t>buộc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007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  <p:bldP spid="424" grpId="0" build="p"/>
      <p:bldP spid="425" grpId="0"/>
      <p:bldP spid="426" grpId="0" build="p"/>
      <p:bldP spid="427" grpId="0"/>
      <p:bldP spid="428" grpId="0" build="p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>
            <a:spLocks noGrp="1"/>
          </p:cNvSpPr>
          <p:nvPr>
            <p:ph type="ctrTitle"/>
          </p:nvPr>
        </p:nvSpPr>
        <p:spPr>
          <a:xfrm>
            <a:off x="2014575" y="1909354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5.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KHUNG </a:t>
            </a:r>
            <a:br>
              <a:rPr lang="en" sz="2400" dirty="0" smtClean="0"/>
            </a:br>
            <a:r>
              <a:rPr lang="en" sz="2400" dirty="0" smtClean="0"/>
              <a:t>CHƯƠNG TRÌNH ĐÀO TẠO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4955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2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88" name="Google Shape;588;p42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42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0" name="Google Shape;590;p42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591" name="Google Shape;591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 smtClean="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93" name="Google Shape;593;p42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594" name="Google Shape;594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95" name="Google Shape;595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dirty="0" smtClean="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96" name="Google Shape;596;p42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597" name="Google Shape;597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99" name="Google Shape;599;p42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600" name="Google Shape;600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01" name="Google Shape;601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dirty="0" smtClean="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7</a:t>
              </a:r>
              <a:endParaRPr sz="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02" name="Google Shape;602;p42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603" name="Google Shape;603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04" name="Google Shape;604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dirty="0" smtClean="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05" name="Google Shape;605;p42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606" name="Google Shape;606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07" name="Google Shape;607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dirty="0" smtClean="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608" name="Google Shape;608;p42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6 học phần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14 tín chỉ</a:t>
            </a:r>
            <a:endParaRPr sz="9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09" name="Google Shape;609;p42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6 học phần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16 tín chỉ</a:t>
            </a:r>
            <a:endParaRPr sz="9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0" name="Google Shape;610;p42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5 học phần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13 tín chỉ</a:t>
            </a:r>
            <a:endParaRPr sz="9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1" name="Google Shape;611;p42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6 học phần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16 tín chỉ</a:t>
            </a:r>
            <a:endParaRPr sz="9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2" name="Google Shape;612;p42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5 học phần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15 tín chỉ</a:t>
            </a:r>
            <a:endParaRPr sz="9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3" name="Google Shape;613;p42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5 học phần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15 tín chỉ</a:t>
            </a:r>
            <a:endParaRPr sz="9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30" name="Google Shape;599;p42"/>
          <p:cNvGrpSpPr/>
          <p:nvPr/>
        </p:nvGrpSpPr>
        <p:grpSpPr>
          <a:xfrm>
            <a:off x="1033289" y="3590199"/>
            <a:ext cx="473400" cy="473400"/>
            <a:chOff x="6880814" y="3576300"/>
            <a:chExt cx="473400" cy="473400"/>
          </a:xfrm>
        </p:grpSpPr>
        <p:sp>
          <p:nvSpPr>
            <p:cNvPr id="31" name="Google Shape;600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2" name="Google Shape;601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3" name="Google Shape;590;p42"/>
          <p:cNvGrpSpPr/>
          <p:nvPr/>
        </p:nvGrpSpPr>
        <p:grpSpPr>
          <a:xfrm>
            <a:off x="7524035" y="1763899"/>
            <a:ext cx="473400" cy="473400"/>
            <a:chOff x="1786339" y="1703401"/>
            <a:chExt cx="473400" cy="473400"/>
          </a:xfrm>
        </p:grpSpPr>
        <p:sp>
          <p:nvSpPr>
            <p:cNvPr id="34" name="Google Shape;591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5" name="Google Shape;592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8</a:t>
              </a:r>
              <a:endParaRPr sz="600" dirty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36" name="Google Shape;611;p42"/>
          <p:cNvSpPr txBox="1"/>
          <p:nvPr/>
        </p:nvSpPr>
        <p:spPr>
          <a:xfrm>
            <a:off x="973339" y="4049700"/>
            <a:ext cx="70315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8 học phần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19 tín chỉ</a:t>
            </a:r>
            <a:endParaRPr sz="9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" name="Google Shape;610;p42"/>
          <p:cNvSpPr txBox="1"/>
          <p:nvPr/>
        </p:nvSpPr>
        <p:spPr>
          <a:xfrm>
            <a:off x="7149318" y="1216990"/>
            <a:ext cx="100076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</a:t>
            </a:r>
            <a:r>
              <a:rPr lang="en-US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</a:t>
            </a: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uyên đề/khóa luận tốt nghiệp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10 tín chỉ</a:t>
            </a:r>
            <a:endParaRPr sz="9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654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" grpId="0"/>
      <p:bldP spid="609" grpId="0"/>
      <p:bldP spid="610" grpId="0"/>
      <p:bldP spid="611" grpId="0"/>
      <p:bldP spid="612" grpId="0"/>
      <p:bldP spid="613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4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627" name="Google Shape;627;p44"/>
          <p:cNvSpPr/>
          <p:nvPr/>
        </p:nvSpPr>
        <p:spPr>
          <a:xfrm>
            <a:off x="1033025" y="1342625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buNone/>
            </a:pPr>
            <a:r>
              <a:rPr lang="en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Triết học Mác – Lênin</a:t>
            </a:r>
          </a:p>
          <a:p>
            <a:pPr marL="0" lvl="0" indent="0" algn="l" rtl="0">
              <a:buNone/>
            </a:pPr>
            <a:r>
              <a:rPr lang="en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Pháp luật đại cương</a:t>
            </a:r>
          </a:p>
          <a:p>
            <a:pPr marL="0" lvl="0" indent="0" algn="l" rtl="0">
              <a:buNone/>
            </a:pPr>
            <a:r>
              <a:rPr lang="en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Đại cương QTDN du lịch</a:t>
            </a:r>
          </a:p>
          <a:p>
            <a:pPr marL="0" lvl="0" indent="0" algn="l" rtl="0">
              <a:buNone/>
            </a:pPr>
            <a:r>
              <a:rPr lang="en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Nhập môn ngành </a:t>
            </a:r>
          </a:p>
          <a:p>
            <a:pPr marL="0" lvl="0" indent="0" algn="l" rtl="0">
              <a:buNone/>
            </a:pPr>
            <a:r>
              <a:rPr lang="en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Kinh tế du lịch</a:t>
            </a:r>
          </a:p>
          <a:p>
            <a:pPr marL="0" lvl="0" indent="0" algn="l" rtl="0">
              <a:buNone/>
            </a:pPr>
            <a:r>
              <a:rPr lang="en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Kinh tế vi mô</a:t>
            </a:r>
          </a:p>
          <a:p>
            <a:pPr marL="0" lvl="0" indent="0" algn="l" rtl="0">
              <a:buNone/>
            </a:pPr>
            <a:r>
              <a:rPr lang="en" sz="1100" b="1" i="1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2</a:t>
            </a:r>
            <a:r>
              <a:rPr lang="en" sz="1100" b="1" i="1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học phần tự chọn</a:t>
            </a:r>
            <a:endParaRPr sz="1100" b="1" i="1"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8" name="Google Shape;628;p44"/>
          <p:cNvSpPr/>
          <p:nvPr/>
        </p:nvSpPr>
        <p:spPr>
          <a:xfrm>
            <a:off x="4651953" y="1342625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lvl="0"/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Lịch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sử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Đảng</a:t>
            </a:r>
            <a:endParaRPr lang="en-US" sz="1100" dirty="0" smtClean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Các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tuyến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điểm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du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lịch</a:t>
            </a:r>
            <a:endParaRPr lang="en-US" sz="1100" b="1" dirty="0" smtClean="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Nghiệp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vụ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hướng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dẫn</a:t>
            </a:r>
            <a:endParaRPr lang="en-US" sz="1100" b="1" dirty="0" smtClean="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Thực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hành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Nghiệp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vụ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hướng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dẫn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và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tuyến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điểm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du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lịch</a:t>
            </a:r>
            <a:endParaRPr lang="en-US" sz="1100" b="1" dirty="0" smtClean="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sz="1100" b="1" i="1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2 </a:t>
            </a:r>
            <a:r>
              <a:rPr lang="en-US" sz="1100" b="1" i="1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học</a:t>
            </a:r>
            <a:r>
              <a:rPr lang="en-US" sz="1100" b="1" i="1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i="1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phần</a:t>
            </a:r>
            <a:r>
              <a:rPr lang="en-US" sz="1100" b="1" i="1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i="1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tự</a:t>
            </a:r>
            <a:r>
              <a:rPr lang="en-US" sz="1100" b="1" i="1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i="1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chọn</a:t>
            </a:r>
            <a:endParaRPr lang="vi-VN" sz="1100" b="1" i="1"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9" name="Google Shape;629;p44"/>
          <p:cNvSpPr/>
          <p:nvPr/>
        </p:nvSpPr>
        <p:spPr>
          <a:xfrm>
            <a:off x="1033025" y="2795461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lvl="0"/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Kinh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tế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chính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trị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Mác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–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Lênin</a:t>
            </a:r>
            <a:endParaRPr lang="en-US" sz="1100" dirty="0" smtClean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Tin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học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đại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cương</a:t>
            </a:r>
            <a:endParaRPr lang="en-US" sz="1100" dirty="0" smtClean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Ngôn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ngữ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học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thuật</a:t>
            </a:r>
            <a:endParaRPr lang="en-US" sz="1100" dirty="0" smtClean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Địa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lý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du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lịch</a:t>
            </a:r>
            <a:endParaRPr lang="en-US" sz="1100" b="1" dirty="0" smtClean="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Kỹ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năng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bổ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trợ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trong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lữ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hành</a:t>
            </a:r>
            <a:endParaRPr lang="en-US" sz="1100" b="1" dirty="0" smtClean="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sz="1100" b="1" i="1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Học</a:t>
            </a:r>
            <a:r>
              <a:rPr lang="en-US" sz="1100" b="1" i="1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i="1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phần</a:t>
            </a:r>
            <a:r>
              <a:rPr lang="en-US" sz="1100" b="1" i="1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i="1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tự</a:t>
            </a:r>
            <a:r>
              <a:rPr lang="en-US" sz="1100" b="1" i="1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i="1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chọn</a:t>
            </a:r>
            <a:endParaRPr lang="vi-VN" sz="1100" b="1" i="1"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0" name="Google Shape;630;p44"/>
          <p:cNvSpPr/>
          <p:nvPr/>
        </p:nvSpPr>
        <p:spPr>
          <a:xfrm>
            <a:off x="4651953" y="2795461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lvl="0"/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Tư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duy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phản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biện</a:t>
            </a:r>
            <a:endParaRPr lang="en-US" sz="1100" dirty="0" smtClean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Tư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tưởng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Hồ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Chí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Minh</a:t>
            </a:r>
          </a:p>
          <a:p>
            <a:pPr lvl="0"/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Chủ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nghĩa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XHKH</a:t>
            </a:r>
          </a:p>
          <a:p>
            <a:pPr lvl="0"/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Tâm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lý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và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giao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tiếp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ứng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xử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DL</a:t>
            </a:r>
          </a:p>
          <a:p>
            <a:pPr lvl="0"/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Marketing du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lịch</a:t>
            </a:r>
            <a:endParaRPr lang="en-US" sz="1100" dirty="0" smtClean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Đọc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và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phân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tích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báo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cáo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tài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chính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trong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DNDL</a:t>
            </a:r>
            <a:endParaRPr lang="vi-VN" sz="1100"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1" name="Google Shape;631;p44"/>
          <p:cNvSpPr/>
          <p:nvPr/>
        </p:nvSpPr>
        <p:spPr>
          <a:xfrm>
            <a:off x="3510623" y="1652433"/>
            <a:ext cx="1997100" cy="199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4"/>
          <p:cNvSpPr/>
          <p:nvPr/>
        </p:nvSpPr>
        <p:spPr>
          <a:xfrm rot="5400000">
            <a:off x="3654454" y="1652433"/>
            <a:ext cx="1997100" cy="199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4"/>
          <p:cNvSpPr/>
          <p:nvPr/>
        </p:nvSpPr>
        <p:spPr>
          <a:xfrm rot="10800000">
            <a:off x="3654454" y="1797382"/>
            <a:ext cx="1997100" cy="199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4"/>
          <p:cNvSpPr/>
          <p:nvPr/>
        </p:nvSpPr>
        <p:spPr>
          <a:xfrm rot="-5400000">
            <a:off x="3510623" y="1797382"/>
            <a:ext cx="1997100" cy="199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4"/>
          <p:cNvSpPr/>
          <p:nvPr/>
        </p:nvSpPr>
        <p:spPr>
          <a:xfrm>
            <a:off x="3950914" y="2068983"/>
            <a:ext cx="270438" cy="3913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 smtClean="0">
                <a:ln>
                  <a:noFill/>
                </a:ln>
                <a:solidFill>
                  <a:schemeClr val="lt1"/>
                </a:solidFill>
                <a:latin typeface="Arvo"/>
              </a:rPr>
              <a:t>1</a:t>
            </a:r>
            <a:endParaRPr b="0" i="0" dirty="0">
              <a:ln>
                <a:noFill/>
              </a:ln>
              <a:solidFill>
                <a:schemeClr val="lt1"/>
              </a:solidFill>
              <a:latin typeface="Arvo"/>
            </a:endParaRPr>
          </a:p>
        </p:txBody>
      </p:sp>
      <p:sp>
        <p:nvSpPr>
          <p:cNvPr id="636" name="Google Shape;636;p44"/>
          <p:cNvSpPr/>
          <p:nvPr/>
        </p:nvSpPr>
        <p:spPr>
          <a:xfrm>
            <a:off x="4790002" y="2075361"/>
            <a:ext cx="632722" cy="3775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 smtClean="0">
                <a:ln>
                  <a:noFill/>
                </a:ln>
                <a:solidFill>
                  <a:schemeClr val="lt1"/>
                </a:solidFill>
                <a:latin typeface="Arvo"/>
              </a:rPr>
              <a:t>4</a:t>
            </a:r>
            <a:endParaRPr b="0" i="0" dirty="0">
              <a:ln>
                <a:noFill/>
              </a:ln>
              <a:solidFill>
                <a:schemeClr val="lt1"/>
              </a:solidFill>
              <a:latin typeface="Arvo"/>
            </a:endParaRPr>
          </a:p>
        </p:txBody>
      </p:sp>
      <p:sp>
        <p:nvSpPr>
          <p:cNvPr id="637" name="Google Shape;637;p44"/>
          <p:cNvSpPr/>
          <p:nvPr/>
        </p:nvSpPr>
        <p:spPr>
          <a:xfrm>
            <a:off x="3922340" y="2983047"/>
            <a:ext cx="362285" cy="392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solidFill>
                  <a:schemeClr val="lt1"/>
                </a:solidFill>
                <a:latin typeface="Arvo"/>
              </a:rPr>
              <a:t>2</a:t>
            </a:r>
            <a:endParaRPr b="0" i="0" dirty="0">
              <a:ln>
                <a:noFill/>
              </a:ln>
              <a:solidFill>
                <a:schemeClr val="lt1"/>
              </a:solidFill>
              <a:latin typeface="Arvo"/>
            </a:endParaRPr>
          </a:p>
        </p:txBody>
      </p:sp>
      <p:sp>
        <p:nvSpPr>
          <p:cNvPr id="638" name="Google Shape;638;p44"/>
          <p:cNvSpPr/>
          <p:nvPr/>
        </p:nvSpPr>
        <p:spPr>
          <a:xfrm>
            <a:off x="4884401" y="2989425"/>
            <a:ext cx="336772" cy="3775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solidFill>
                  <a:schemeClr val="lt1"/>
                </a:solidFill>
                <a:latin typeface="Arvo"/>
              </a:rPr>
              <a:t>3</a:t>
            </a:r>
            <a:endParaRPr b="0" i="0" dirty="0">
              <a:ln>
                <a:noFill/>
              </a:ln>
              <a:solidFill>
                <a:schemeClr val="lt1"/>
              </a:solidFill>
              <a:latin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29723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" grpId="0" animBg="1"/>
      <p:bldP spid="627" grpId="1" animBg="1"/>
      <p:bldP spid="628" grpId="0" animBg="1"/>
      <p:bldP spid="629" grpId="0" animBg="1"/>
      <p:bldP spid="630" grpId="0" animBg="1"/>
      <p:bldP spid="631" grpId="0" animBg="1"/>
      <p:bldP spid="635" grpId="0"/>
      <p:bldP spid="636" grpId="0"/>
      <p:bldP spid="637" grpId="0"/>
      <p:bldP spid="6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4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27" name="Google Shape;627;p44"/>
          <p:cNvSpPr/>
          <p:nvPr/>
        </p:nvSpPr>
        <p:spPr>
          <a:xfrm>
            <a:off x="1033025" y="1342625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buNone/>
            </a:pPr>
            <a:r>
              <a:rPr lang="en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Luật du lịch Việt Nam và quốc tế</a:t>
            </a:r>
          </a:p>
          <a:p>
            <a:pPr marL="0" lvl="0" indent="0" algn="l" rtl="0">
              <a:buNone/>
            </a:pPr>
            <a:r>
              <a:rPr lang="en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Quản trị nguồn nhân lực DL </a:t>
            </a:r>
          </a:p>
          <a:p>
            <a:pPr marL="0" lvl="0" indent="0" algn="l" rtl="0">
              <a:buNone/>
            </a:pPr>
            <a:r>
              <a:rPr lang="en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Quản trị sự kiện và hội nghị</a:t>
            </a:r>
          </a:p>
          <a:p>
            <a:pPr marL="0" lvl="0" indent="0" algn="l" rtl="0">
              <a:buNone/>
            </a:pPr>
            <a:r>
              <a:rPr lang="en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Quản trị chiến lược DNDL</a:t>
            </a:r>
          </a:p>
          <a:p>
            <a:pPr marL="0" lvl="0" indent="0" algn="l" rtl="0">
              <a:buNone/>
            </a:pPr>
            <a:r>
              <a:rPr lang="en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E-tourism</a:t>
            </a:r>
          </a:p>
          <a:p>
            <a:pPr marL="0" lvl="0" indent="0" algn="l" rtl="0">
              <a:buNone/>
            </a:pPr>
            <a:endParaRPr lang="en" sz="1100" b="1" i="1" dirty="0" smtClean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8" name="Google Shape;628;p44"/>
          <p:cNvSpPr/>
          <p:nvPr/>
        </p:nvSpPr>
        <p:spPr>
          <a:xfrm>
            <a:off x="4651953" y="1342625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lvl="0"/>
            <a:endParaRPr lang="en-US" sz="1100" dirty="0" smtClean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endParaRPr lang="en-US" sz="1100"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endParaRPr lang="en-US" sz="1100" dirty="0" smtClean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Khóa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luận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chuyên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đề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tốt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nghiệp</a:t>
            </a:r>
            <a:endParaRPr lang="vi-VN" sz="1100" b="1" i="1"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9" name="Google Shape;629;p44"/>
          <p:cNvSpPr/>
          <p:nvPr/>
        </p:nvSpPr>
        <p:spPr>
          <a:xfrm>
            <a:off x="1033025" y="2795461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lvl="0"/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Thiết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kế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và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điều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hành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tour</a:t>
            </a:r>
          </a:p>
          <a:p>
            <a:pPr lvl="0"/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Thực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hành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thiết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kế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b="1" dirty="0" err="1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và</a:t>
            </a:r>
            <a:r>
              <a:rPr lang="en-US" sz="11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ĐH tour</a:t>
            </a:r>
          </a:p>
          <a:p>
            <a:pPr lvl="0"/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Phương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pháp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NCKH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trong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DL</a:t>
            </a:r>
          </a:p>
          <a:p>
            <a:pPr lvl="0"/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Tiếng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Anh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chuyên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ngành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LH</a:t>
            </a:r>
          </a:p>
          <a:p>
            <a:pPr lvl="0"/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Quản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trị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hãng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vận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chuyển</a:t>
            </a:r>
            <a:endParaRPr lang="vi-VN" sz="1100"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0" name="Google Shape;630;p44"/>
          <p:cNvSpPr/>
          <p:nvPr/>
        </p:nvSpPr>
        <p:spPr>
          <a:xfrm>
            <a:off x="4651953" y="2795461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lvl="0"/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Quản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trị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KD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hãng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lữ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hành</a:t>
            </a:r>
            <a:endParaRPr lang="en-US" sz="1100" dirty="0" smtClean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Quản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lý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điểm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đến</a:t>
            </a:r>
            <a:endParaRPr lang="en-US" sz="1100" dirty="0" smtClean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Quản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trị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chất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lượng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DVDL</a:t>
            </a:r>
          </a:p>
          <a:p>
            <a:pPr lvl="0"/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Khởi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nghiệp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và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lập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KHKDDL</a:t>
            </a:r>
          </a:p>
          <a:p>
            <a:pPr lvl="0"/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Nghệ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thuật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lãnh</a:t>
            </a:r>
            <a:r>
              <a:rPr lang="en-US" sz="1100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đạo</a:t>
            </a:r>
            <a:endParaRPr lang="vi-VN" sz="1100"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1" name="Google Shape;631;p44"/>
          <p:cNvSpPr/>
          <p:nvPr/>
        </p:nvSpPr>
        <p:spPr>
          <a:xfrm>
            <a:off x="3510623" y="1652433"/>
            <a:ext cx="1997100" cy="199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4"/>
          <p:cNvSpPr/>
          <p:nvPr/>
        </p:nvSpPr>
        <p:spPr>
          <a:xfrm rot="5400000">
            <a:off x="3654454" y="1652433"/>
            <a:ext cx="1997100" cy="199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4"/>
          <p:cNvSpPr/>
          <p:nvPr/>
        </p:nvSpPr>
        <p:spPr>
          <a:xfrm rot="10800000">
            <a:off x="3654454" y="1797382"/>
            <a:ext cx="1997100" cy="199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4"/>
          <p:cNvSpPr/>
          <p:nvPr/>
        </p:nvSpPr>
        <p:spPr>
          <a:xfrm rot="-5400000">
            <a:off x="3510623" y="1797382"/>
            <a:ext cx="1997100" cy="199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4"/>
          <p:cNvSpPr/>
          <p:nvPr/>
        </p:nvSpPr>
        <p:spPr>
          <a:xfrm>
            <a:off x="3950914" y="2068983"/>
            <a:ext cx="270438" cy="3913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 smtClean="0">
                <a:ln>
                  <a:noFill/>
                </a:ln>
                <a:solidFill>
                  <a:schemeClr val="lt1"/>
                </a:solidFill>
                <a:latin typeface="Arvo"/>
              </a:rPr>
              <a:t>5</a:t>
            </a:r>
            <a:endParaRPr b="0" i="0" dirty="0">
              <a:ln>
                <a:noFill/>
              </a:ln>
              <a:solidFill>
                <a:schemeClr val="lt1"/>
              </a:solidFill>
              <a:latin typeface="Arvo"/>
            </a:endParaRPr>
          </a:p>
        </p:txBody>
      </p:sp>
      <p:sp>
        <p:nvSpPr>
          <p:cNvPr id="636" name="Google Shape;636;p44"/>
          <p:cNvSpPr/>
          <p:nvPr/>
        </p:nvSpPr>
        <p:spPr>
          <a:xfrm>
            <a:off x="4790002" y="2075361"/>
            <a:ext cx="632722" cy="3775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solidFill>
                  <a:schemeClr val="lt1"/>
                </a:solidFill>
                <a:latin typeface="Arvo"/>
              </a:rPr>
              <a:t>8</a:t>
            </a:r>
            <a:endParaRPr b="0" i="0" dirty="0">
              <a:ln>
                <a:noFill/>
              </a:ln>
              <a:solidFill>
                <a:schemeClr val="lt1"/>
              </a:solidFill>
              <a:latin typeface="Arvo"/>
            </a:endParaRPr>
          </a:p>
        </p:txBody>
      </p:sp>
      <p:sp>
        <p:nvSpPr>
          <p:cNvPr id="637" name="Google Shape;637;p44"/>
          <p:cNvSpPr/>
          <p:nvPr/>
        </p:nvSpPr>
        <p:spPr>
          <a:xfrm>
            <a:off x="3922340" y="2983047"/>
            <a:ext cx="362285" cy="3928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solidFill>
                  <a:schemeClr val="lt1"/>
                </a:solidFill>
                <a:latin typeface="Arvo"/>
              </a:rPr>
              <a:t>6</a:t>
            </a:r>
            <a:endParaRPr b="0" i="0" dirty="0">
              <a:ln>
                <a:noFill/>
              </a:ln>
              <a:solidFill>
                <a:schemeClr val="lt1"/>
              </a:solidFill>
              <a:latin typeface="Arvo"/>
            </a:endParaRPr>
          </a:p>
        </p:txBody>
      </p:sp>
      <p:sp>
        <p:nvSpPr>
          <p:cNvPr id="638" name="Google Shape;638;p44"/>
          <p:cNvSpPr/>
          <p:nvPr/>
        </p:nvSpPr>
        <p:spPr>
          <a:xfrm>
            <a:off x="4884401" y="2989425"/>
            <a:ext cx="336772" cy="3775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chemeClr val="lt1"/>
                </a:solidFill>
                <a:latin typeface="Arvo"/>
              </a:rPr>
              <a:t>7</a:t>
            </a:r>
            <a:endParaRPr b="0" i="0" dirty="0">
              <a:ln>
                <a:noFill/>
              </a:ln>
              <a:solidFill>
                <a:schemeClr val="lt1"/>
              </a:solidFill>
              <a:latin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268235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" grpId="0" animBg="1"/>
      <p:bldP spid="628" grpId="0" animBg="1"/>
      <p:bldP spid="629" grpId="0" animBg="1"/>
      <p:bldP spid="630" grpId="0" animBg="1"/>
      <p:bldP spid="635" grpId="0"/>
      <p:bldP spid="636" grpId="0"/>
      <p:bldP spid="637" grpId="0"/>
      <p:bldP spid="6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0"/>
          <p:cNvSpPr txBox="1">
            <a:spLocks noGrp="1"/>
          </p:cNvSpPr>
          <p:nvPr>
            <p:ph type="ctrTitle"/>
          </p:nvPr>
        </p:nvSpPr>
        <p:spPr>
          <a:xfrm>
            <a:off x="2014575" y="1726473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6.</a:t>
            </a:r>
            <a:r>
              <a:rPr lang="en" sz="2400" dirty="0"/>
              <a:t/>
            </a:r>
            <a:br>
              <a:rPr lang="en" sz="2400" dirty="0"/>
            </a:br>
            <a:r>
              <a:rPr lang="en" sz="2400" dirty="0" smtClean="0"/>
              <a:t>ĐIỂM NỔI BẬT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6853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5"/>
          <p:cNvSpPr/>
          <p:nvPr/>
        </p:nvSpPr>
        <p:spPr>
          <a:xfrm>
            <a:off x="5412579" y="1867536"/>
            <a:ext cx="1859700" cy="1859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vo"/>
                <a:ea typeface="Arvo"/>
                <a:cs typeface="Arvo"/>
                <a:sym typeface="Arvo"/>
              </a:rPr>
              <a:t>SINH VIÊN NGHIÊN CỨU KHOA HỌC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379" name="Google Shape;379;p25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"/>
          <p:cNvSpPr txBox="1">
            <a:spLocks noGrp="1"/>
          </p:cNvSpPr>
          <p:nvPr>
            <p:ph type="title"/>
          </p:nvPr>
        </p:nvSpPr>
        <p:spPr>
          <a:xfrm>
            <a:off x="4309988" y="1187850"/>
            <a:ext cx="2432717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Đánh giá xếp loại </a:t>
            </a:r>
            <a:r>
              <a:rPr lang="en" sz="1600" b="1" dirty="0" smtClean="0"/>
              <a:t>GIỎI</a:t>
            </a:r>
            <a:r>
              <a:rPr lang="en" sz="1600" dirty="0" smtClean="0"/>
              <a:t/>
            </a:r>
            <a:br>
              <a:rPr lang="en" sz="1600" dirty="0" smtClean="0"/>
            </a:br>
            <a:r>
              <a:rPr lang="en" sz="1600" dirty="0" smtClean="0"/>
              <a:t>Điểm tích lũy đạt </a:t>
            </a:r>
            <a:r>
              <a:rPr lang="en" sz="1600" b="1" dirty="0" smtClean="0"/>
              <a:t>GIỎI</a:t>
            </a:r>
            <a:endParaRPr sz="1600" b="1" dirty="0"/>
          </a:p>
        </p:txBody>
      </p:sp>
      <p:sp>
        <p:nvSpPr>
          <p:cNvPr id="371" name="Google Shape;371;p24"/>
          <p:cNvSpPr txBox="1">
            <a:spLocks noGrp="1"/>
          </p:cNvSpPr>
          <p:nvPr>
            <p:ph type="body" idx="1"/>
          </p:nvPr>
        </p:nvSpPr>
        <p:spPr>
          <a:xfrm>
            <a:off x="4309988" y="2127802"/>
            <a:ext cx="1986900" cy="24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1" dirty="0" smtClean="0"/>
              <a:t>“GHI NHẬN ĐIỂM </a:t>
            </a:r>
            <a:r>
              <a:rPr lang="en" i="1" dirty="0" smtClean="0"/>
              <a:t>KHÓA LUẬN TỐT NGHIỆP TƯƠNG ĐƯƠNG MÀ </a:t>
            </a:r>
            <a:r>
              <a:rPr lang="en" b="1" i="1" dirty="0" smtClean="0"/>
              <a:t>KHÔNG </a:t>
            </a:r>
            <a:r>
              <a:rPr lang="en" i="1" dirty="0" smtClean="0"/>
              <a:t>CẦN</a:t>
            </a:r>
            <a:r>
              <a:rPr lang="en" b="1" i="1" dirty="0" smtClean="0"/>
              <a:t> BẢO VỆ </a:t>
            </a:r>
            <a:r>
              <a:rPr lang="en" i="1" dirty="0" smtClean="0"/>
              <a:t>TRƯỚC </a:t>
            </a:r>
            <a:r>
              <a:rPr lang="en-US" i="1" dirty="0" smtClean="0"/>
              <a:t>HỘI ĐỒNG</a:t>
            </a:r>
            <a:r>
              <a:rPr lang="en-US" b="1" i="1" dirty="0" smtClean="0"/>
              <a:t>”</a:t>
            </a:r>
            <a:endParaRPr b="1" i="1" dirty="0"/>
          </a:p>
        </p:txBody>
      </p:sp>
      <p:sp>
        <p:nvSpPr>
          <p:cNvPr id="373" name="Google Shape;373;p24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3" t="580" r="27" b="-580"/>
          <a:stretch/>
        </p:blipFill>
        <p:spPr>
          <a:xfrm>
            <a:off x="0" y="14413"/>
            <a:ext cx="3611382" cy="361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/>
      <p:bldP spid="3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7"/>
          <p:cNvSpPr txBox="1">
            <a:spLocks noGrp="1"/>
          </p:cNvSpPr>
          <p:nvPr>
            <p:ph type="ctrTitle" idx="4294967295"/>
          </p:nvPr>
        </p:nvSpPr>
        <p:spPr>
          <a:xfrm>
            <a:off x="925725" y="592750"/>
            <a:ext cx="5421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Thanks!</a:t>
            </a:r>
            <a:endParaRPr sz="1800"/>
          </a:p>
        </p:txBody>
      </p:sp>
      <p:sp>
        <p:nvSpPr>
          <p:cNvPr id="516" name="Google Shape;516;p37"/>
          <p:cNvSpPr txBox="1">
            <a:spLocks noGrp="1"/>
          </p:cNvSpPr>
          <p:nvPr>
            <p:ph type="subTitle" idx="4294967295"/>
          </p:nvPr>
        </p:nvSpPr>
        <p:spPr>
          <a:xfrm>
            <a:off x="925725" y="1792372"/>
            <a:ext cx="5421000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Any </a:t>
            </a:r>
            <a:r>
              <a:rPr lang="en" sz="3600" b="1" dirty="0">
                <a:solidFill>
                  <a:srgbClr val="FAA99C"/>
                </a:solidFill>
              </a:rPr>
              <a:t>questions</a:t>
            </a:r>
            <a:r>
              <a:rPr lang="en" sz="3600" b="1" dirty="0" smtClean="0">
                <a:solidFill>
                  <a:srgbClr val="FAA99C"/>
                </a:solidFill>
              </a:rPr>
              <a:t>?</a:t>
            </a:r>
            <a:endParaRPr sz="3600" b="1" dirty="0">
              <a:solidFill>
                <a:srgbClr val="FAA99C"/>
              </a:solidFill>
            </a:endParaRPr>
          </a:p>
        </p:txBody>
      </p:sp>
      <p:sp>
        <p:nvSpPr>
          <p:cNvPr id="517" name="Google Shape;517;p37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"/>
          <p:cNvSpPr txBox="1">
            <a:spLocks noGrp="1"/>
          </p:cNvSpPr>
          <p:nvPr>
            <p:ph type="title"/>
          </p:nvPr>
        </p:nvSpPr>
        <p:spPr>
          <a:xfrm>
            <a:off x="660927" y="511275"/>
            <a:ext cx="49467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Nội dung chính</a:t>
            </a:r>
            <a:endParaRPr sz="3000" dirty="0"/>
          </a:p>
        </p:txBody>
      </p:sp>
      <p:sp>
        <p:nvSpPr>
          <p:cNvPr id="290" name="Google Shape;290;p16"/>
          <p:cNvSpPr txBox="1">
            <a:spLocks noGrp="1"/>
          </p:cNvSpPr>
          <p:nvPr>
            <p:ph type="body" idx="2"/>
          </p:nvPr>
        </p:nvSpPr>
        <p:spPr>
          <a:xfrm>
            <a:off x="733352" y="1508576"/>
            <a:ext cx="4801849" cy="16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smtClean="0"/>
              <a:t>THÔNG TIN CHUNG VỀ CHƯƠNG TRÌNH ĐÀO TẠO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smtClean="0"/>
              <a:t>MỤC TIÊU CHƯƠNG TRÌNH ĐÀO TẠO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smtClean="0"/>
              <a:t>VỊ TRÍ VIỆC LÀM</a:t>
            </a:r>
          </a:p>
        </p:txBody>
      </p:sp>
      <p:sp>
        <p:nvSpPr>
          <p:cNvPr id="291" name="Google Shape;291;p16"/>
          <p:cNvSpPr txBox="1">
            <a:spLocks noGrp="1"/>
          </p:cNvSpPr>
          <p:nvPr>
            <p:ph type="body" idx="2"/>
          </p:nvPr>
        </p:nvSpPr>
        <p:spPr>
          <a:xfrm>
            <a:off x="3609474" y="3218024"/>
            <a:ext cx="3155082" cy="1167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vi-VN" sz="1200" dirty="0"/>
              <a:t>CẤU TRÚC CHƯƠNG TRÌNH ĐÀO TẠO</a:t>
            </a:r>
          </a:p>
          <a:p>
            <a:pPr marL="0" lvl="0" indent="0">
              <a:buNone/>
            </a:pPr>
            <a:r>
              <a:rPr lang="vi-VN" sz="1200" dirty="0"/>
              <a:t>KHUNG CHƯƠNG TRÌNH ĐÀO TẠO</a:t>
            </a:r>
          </a:p>
          <a:p>
            <a:pPr marL="0" lvl="0" indent="0">
              <a:buNone/>
            </a:pPr>
            <a:r>
              <a:rPr lang="vi-VN" sz="1200" dirty="0"/>
              <a:t>ĐIỂM NỔI </a:t>
            </a:r>
            <a:r>
              <a:rPr lang="vi-VN" sz="1200" dirty="0" smtClean="0"/>
              <a:t>BẬT</a:t>
            </a:r>
            <a:endParaRPr lang="vi-VN" sz="1200" dirty="0"/>
          </a:p>
        </p:txBody>
      </p:sp>
      <p:sp>
        <p:nvSpPr>
          <p:cNvPr id="293" name="Google Shape;293;p16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0" grpId="0" build="p"/>
      <p:bldP spid="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>
            <a:spLocks noGrp="1"/>
          </p:cNvSpPr>
          <p:nvPr>
            <p:ph type="ctrTitle"/>
          </p:nvPr>
        </p:nvSpPr>
        <p:spPr>
          <a:xfrm>
            <a:off x="2030478" y="1798035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1.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THÔNG TIN CHUNG VỀ CHƯƠNG TRÌNH ĐÀO TẠO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4642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 txBox="1">
            <a:spLocks noGrp="1"/>
          </p:cNvSpPr>
          <p:nvPr>
            <p:ph type="subTitle" idx="4294967295"/>
          </p:nvPr>
        </p:nvSpPr>
        <p:spPr>
          <a:xfrm>
            <a:off x="878305" y="1435435"/>
            <a:ext cx="6954253" cy="2643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 dirty="0" smtClean="0"/>
              <a:t>Ngành đào tạo: </a:t>
            </a:r>
            <a:r>
              <a:rPr lang="en" sz="2000" b="1" dirty="0" smtClean="0">
                <a:solidFill>
                  <a:srgbClr val="B0D85B"/>
                </a:solidFill>
              </a:rPr>
              <a:t>Quản trị dịch vụ du lịch và lữ hành</a:t>
            </a:r>
          </a:p>
          <a:p>
            <a:pPr marL="0" indent="0">
              <a:buNone/>
            </a:pPr>
            <a:r>
              <a:rPr lang="en" sz="2200" b="1" dirty="0" smtClean="0"/>
              <a:t>Mã ngành đào tạo: </a:t>
            </a:r>
            <a:r>
              <a:rPr lang="en" sz="2200" b="1" dirty="0" smtClean="0">
                <a:solidFill>
                  <a:srgbClr val="B0D85B"/>
                </a:solidFill>
              </a:rPr>
              <a:t>7810103</a:t>
            </a:r>
          </a:p>
          <a:p>
            <a:pPr marL="0" lvl="0" indent="0">
              <a:buNone/>
            </a:pPr>
            <a:r>
              <a:rPr lang="en" sz="2200" b="1" dirty="0" smtClean="0"/>
              <a:t>Trình độ đào tạo: </a:t>
            </a:r>
            <a:r>
              <a:rPr lang="en" sz="2200" b="1" dirty="0" smtClean="0">
                <a:solidFill>
                  <a:srgbClr val="B0D85B"/>
                </a:solidFill>
              </a:rPr>
              <a:t>Đại học</a:t>
            </a:r>
          </a:p>
          <a:p>
            <a:pPr marL="0" indent="0">
              <a:buNone/>
            </a:pPr>
            <a:r>
              <a:rPr lang="en" sz="2200" b="1" dirty="0" smtClean="0"/>
              <a:t>Hình thức đào tạo: </a:t>
            </a:r>
            <a:r>
              <a:rPr lang="en" sz="2200" b="1" dirty="0" smtClean="0">
                <a:solidFill>
                  <a:srgbClr val="B0D85B"/>
                </a:solidFill>
              </a:rPr>
              <a:t>Chính quy</a:t>
            </a:r>
          </a:p>
          <a:p>
            <a:pPr marL="0" lvl="0" indent="0">
              <a:buNone/>
            </a:pPr>
            <a:r>
              <a:rPr lang="en" sz="2200" b="1" dirty="0" smtClean="0"/>
              <a:t>Thời gian đào tạo: </a:t>
            </a:r>
            <a:r>
              <a:rPr lang="en" sz="2200" b="1" dirty="0" smtClean="0">
                <a:solidFill>
                  <a:srgbClr val="B0D85B"/>
                </a:solidFill>
              </a:rPr>
              <a:t>4 năm</a:t>
            </a:r>
          </a:p>
          <a:p>
            <a:pPr marL="0" indent="0">
              <a:buNone/>
            </a:pPr>
            <a:r>
              <a:rPr lang="en" sz="2200" b="1" dirty="0" smtClean="0"/>
              <a:t>Ngôn ngữ đào </a:t>
            </a:r>
            <a:r>
              <a:rPr lang="en" sz="2200" b="1" dirty="0"/>
              <a:t>tạo: </a:t>
            </a:r>
            <a:r>
              <a:rPr lang="en" sz="2200" b="1" dirty="0" smtClean="0">
                <a:solidFill>
                  <a:srgbClr val="B0D85B"/>
                </a:solidFill>
              </a:rPr>
              <a:t>Tiếng Việt</a:t>
            </a:r>
            <a:endParaRPr lang="en" sz="2200" b="1" dirty="0">
              <a:solidFill>
                <a:srgbClr val="B0D85B"/>
              </a:solidFill>
            </a:endParaRPr>
          </a:p>
          <a:p>
            <a:pPr marL="0" lvl="0" indent="0">
              <a:buNone/>
            </a:pPr>
            <a:endParaRPr lang="en" sz="2200" b="1" dirty="0">
              <a:solidFill>
                <a:srgbClr val="B0D85B"/>
              </a:solidFill>
            </a:endParaRPr>
          </a:p>
          <a:p>
            <a:pPr marL="0" indent="0">
              <a:buNone/>
            </a:pPr>
            <a:endParaRPr lang="en" sz="2200" b="1" dirty="0">
              <a:solidFill>
                <a:srgbClr val="B0D85B"/>
              </a:solidFill>
            </a:endParaRPr>
          </a:p>
          <a:p>
            <a:pPr marL="0" lvl="0" indent="0">
              <a:buNone/>
            </a:pPr>
            <a:endParaRPr lang="en" sz="2200" b="1" dirty="0">
              <a:solidFill>
                <a:srgbClr val="B0D85B"/>
              </a:solidFill>
            </a:endParaRPr>
          </a:p>
          <a:p>
            <a:pPr marL="0" indent="0">
              <a:buNone/>
            </a:pPr>
            <a:endParaRPr lang="en" sz="2200" b="1" dirty="0">
              <a:solidFill>
                <a:srgbClr val="B0D85B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2200" b="1" dirty="0" smtClean="0">
              <a:solidFill>
                <a:srgbClr val="B0D85B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b="1" dirty="0">
              <a:solidFill>
                <a:srgbClr val="B0D85B"/>
              </a:solidFill>
            </a:endParaRPr>
          </a:p>
        </p:txBody>
      </p:sp>
      <p:sp>
        <p:nvSpPr>
          <p:cNvPr id="300" name="Google Shape;300;p17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0"/>
          <p:cNvSpPr txBox="1">
            <a:spLocks noGrp="1"/>
          </p:cNvSpPr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2.</a:t>
            </a:r>
            <a:br>
              <a:rPr lang="en" sz="2400" dirty="0"/>
            </a:br>
            <a:r>
              <a:rPr lang="en" sz="2400" dirty="0" smtClean="0"/>
              <a:t>MỤC TIÊU </a:t>
            </a:r>
            <a:br>
              <a:rPr lang="en" sz="2400" dirty="0" smtClean="0"/>
            </a:br>
            <a:r>
              <a:rPr lang="en" sz="2400" dirty="0" smtClean="0"/>
              <a:t>CHƯƠNG TRÌNH ĐÀO TẠO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098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6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694" name="Google Shape;694;p46"/>
          <p:cNvGrpSpPr/>
          <p:nvPr/>
        </p:nvGrpSpPr>
        <p:grpSpPr>
          <a:xfrm>
            <a:off x="974558" y="1467853"/>
            <a:ext cx="3322926" cy="2791943"/>
            <a:chOff x="3778727" y="4554143"/>
            <a:chExt cx="719100" cy="553717"/>
          </a:xfrm>
        </p:grpSpPr>
        <p:sp>
          <p:nvSpPr>
            <p:cNvPr id="695" name="Google Shape;695;p46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dirty="0" smtClean="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PEO2</a:t>
              </a:r>
              <a:endParaRPr sz="1200" b="1" i="0" u="none" strike="noStrike" cap="none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96" name="Google Shape;696;p46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dirty="0" smtClean="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PEO1</a:t>
              </a:r>
              <a:endParaRPr sz="1200" b="1" i="0" u="none" strike="noStrike" cap="none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dirty="0" smtClean="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PEO4</a:t>
              </a:r>
              <a:endParaRPr sz="1200" b="1" i="0" u="none" strike="noStrike" cap="none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99" name="Google Shape;699;p46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dirty="0" smtClean="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PEO5</a:t>
              </a:r>
              <a:endParaRPr sz="1200" b="1" i="0" u="none" strike="noStrike" cap="none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00" name="Google Shape;700;p46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dirty="0" smtClean="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PEO3</a:t>
              </a:r>
              <a:endParaRPr sz="1200" b="1" i="0" u="none" strike="noStrike" cap="none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01" name="Google Shape;701;p46"/>
            <p:cNvSpPr/>
            <p:nvPr/>
          </p:nvSpPr>
          <p:spPr>
            <a:xfrm>
              <a:off x="3778727" y="455414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704" name="Google Shape;704;p46"/>
          <p:cNvCxnSpPr/>
          <p:nvPr/>
        </p:nvCxnSpPr>
        <p:spPr>
          <a:xfrm>
            <a:off x="4102893" y="2197742"/>
            <a:ext cx="1025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05" name="Google Shape;705;p46"/>
          <p:cNvSpPr txBox="1"/>
          <p:nvPr/>
        </p:nvSpPr>
        <p:spPr>
          <a:xfrm>
            <a:off x="5180367" y="2052244"/>
            <a:ext cx="3253769" cy="32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Trách nhiệm, chuyên nghiệp, đạo đức nghề nghiệp…</a:t>
            </a:r>
            <a:endParaRPr sz="10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06" name="Google Shape;706;p46"/>
          <p:cNvCxnSpPr/>
          <p:nvPr/>
        </p:nvCxnSpPr>
        <p:spPr>
          <a:xfrm>
            <a:off x="3915819" y="2665174"/>
            <a:ext cx="12123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07" name="Google Shape;707;p46"/>
          <p:cNvSpPr txBox="1"/>
          <p:nvPr/>
        </p:nvSpPr>
        <p:spPr>
          <a:xfrm>
            <a:off x="5180368" y="2519668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Khả năng hoàn thành công việc</a:t>
            </a:r>
            <a:endParaRPr sz="10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08" name="Google Shape;708;p46"/>
          <p:cNvCxnSpPr/>
          <p:nvPr/>
        </p:nvCxnSpPr>
        <p:spPr>
          <a:xfrm>
            <a:off x="3756461" y="3084458"/>
            <a:ext cx="13716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09" name="Google Shape;709;p46"/>
          <p:cNvSpPr txBox="1"/>
          <p:nvPr/>
        </p:nvSpPr>
        <p:spPr>
          <a:xfrm>
            <a:off x="5180368" y="2938963"/>
            <a:ext cx="3698936" cy="34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Khả năng phân tích, tổng hợp chuyên sâu về kinh doanh, KDLH</a:t>
            </a:r>
            <a:endParaRPr sz="10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10" name="Google Shape;710;p46"/>
          <p:cNvCxnSpPr/>
          <p:nvPr/>
        </p:nvCxnSpPr>
        <p:spPr>
          <a:xfrm>
            <a:off x="3583234" y="3527826"/>
            <a:ext cx="1545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11" name="Google Shape;711;p46"/>
          <p:cNvSpPr txBox="1"/>
          <p:nvPr/>
        </p:nvSpPr>
        <p:spPr>
          <a:xfrm>
            <a:off x="5180367" y="3334196"/>
            <a:ext cx="3698937" cy="4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Kỹ năng chuyên môn, tự học, tự nghiên cứu, sáng tạo</a:t>
            </a:r>
            <a:endParaRPr sz="10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12" name="Google Shape;712;p46"/>
          <p:cNvCxnSpPr/>
          <p:nvPr/>
        </p:nvCxnSpPr>
        <p:spPr>
          <a:xfrm>
            <a:off x="3403095" y="4007269"/>
            <a:ext cx="17181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13" name="Google Shape;713;p46"/>
          <p:cNvSpPr txBox="1"/>
          <p:nvPr/>
        </p:nvSpPr>
        <p:spPr>
          <a:xfrm>
            <a:off x="5180368" y="3825683"/>
            <a:ext cx="3795190" cy="39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</a:t>
            </a:r>
            <a:r>
              <a:rPr lang="en-US" sz="10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</a:t>
            </a:r>
            <a:r>
              <a:rPr lang="en" sz="10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 thức về KHXH, khoa học ứng dụng</a:t>
            </a:r>
            <a:r>
              <a:rPr lang="en" sz="10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Wingdings" panose="05000000000000000000" pitchFamily="2" charset="2"/>
              </a:rPr>
              <a:t> vận dụng vào cuộc sống</a:t>
            </a:r>
            <a:endParaRPr sz="10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90823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" grpId="0"/>
      <p:bldP spid="707" grpId="0"/>
      <p:bldP spid="709" grpId="0"/>
      <p:bldP spid="711" grpId="0"/>
      <p:bldP spid="7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>
            <a:spLocks noGrp="1"/>
          </p:cNvSpPr>
          <p:nvPr>
            <p:ph type="ctrTitle"/>
          </p:nvPr>
        </p:nvSpPr>
        <p:spPr>
          <a:xfrm>
            <a:off x="2014575" y="1710566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3.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VỊ TRÍ VIỆC LÀM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62387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7"/>
          <p:cNvSpPr txBox="1"/>
          <p:nvPr/>
        </p:nvSpPr>
        <p:spPr>
          <a:xfrm>
            <a:off x="1048215" y="3505066"/>
            <a:ext cx="1174595" cy="111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Nhân viên trong doanh nghiệp lữ hành</a:t>
            </a: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(</a:t>
            </a:r>
            <a:r>
              <a:rPr lang="en-US" sz="900" dirty="0" err="1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Hướng</a:t>
            </a:r>
            <a:r>
              <a:rPr lang="en-US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900" dirty="0" err="1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dẫn</a:t>
            </a:r>
            <a:r>
              <a:rPr lang="en-US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900" dirty="0" err="1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viên</a:t>
            </a:r>
            <a:r>
              <a:rPr lang="en-US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</a:t>
            </a:r>
            <a:r>
              <a:rPr lang="en-US" sz="900" dirty="0" err="1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điều</a:t>
            </a:r>
            <a:r>
              <a:rPr lang="en-US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900" dirty="0" err="1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hành</a:t>
            </a:r>
            <a:r>
              <a:rPr lang="en-US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tour, sales tour…)</a:t>
            </a:r>
            <a:endParaRPr dirty="0"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19" name="Google Shape;719;p47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23" name="Google Shape;723;p47"/>
          <p:cNvSpPr txBox="1"/>
          <p:nvPr/>
        </p:nvSpPr>
        <p:spPr>
          <a:xfrm>
            <a:off x="2556219" y="3519935"/>
            <a:ext cx="1388100" cy="111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Trợ lý Giám đốc</a:t>
            </a:r>
            <a:r>
              <a:rPr lang="en" dirty="0">
                <a:latin typeface="Muli"/>
                <a:ea typeface="Muli"/>
                <a:cs typeface="Muli"/>
                <a:sym typeface="Muli"/>
              </a:rPr>
              <a:t/>
            </a:r>
            <a:br>
              <a:rPr lang="en" dirty="0">
                <a:latin typeface="Muli"/>
                <a:ea typeface="Muli"/>
                <a:cs typeface="Muli"/>
                <a:sym typeface="Muli"/>
              </a:rPr>
            </a:br>
            <a:endParaRPr lang="en" dirty="0" smtClean="0"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(doanh nghiệp lữ hành, hãng vận chuyển, doanh nghiệp du lịch, marketing, nhân sự…) </a:t>
            </a:r>
            <a:endParaRPr dirty="0"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47"/>
          <p:cNvSpPr txBox="1"/>
          <p:nvPr/>
        </p:nvSpPr>
        <p:spPr>
          <a:xfrm>
            <a:off x="4077012" y="3516090"/>
            <a:ext cx="13881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</a:t>
            </a:r>
            <a:r>
              <a:rPr lang="en" sz="1200" b="1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huyên viên tổ chức sự kiện, dịch vụ bổ sung</a:t>
            </a:r>
            <a:r>
              <a:rPr lang="en" dirty="0">
                <a:latin typeface="Muli"/>
                <a:ea typeface="Muli"/>
                <a:cs typeface="Muli"/>
                <a:sym typeface="Muli"/>
              </a:rPr>
              <a:t/>
            </a:r>
            <a:br>
              <a:rPr lang="en" dirty="0">
                <a:latin typeface="Muli"/>
                <a:ea typeface="Muli"/>
                <a:cs typeface="Muli"/>
                <a:sym typeface="Muli"/>
              </a:rPr>
            </a:br>
            <a:endParaRPr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7" name="Google Shape;727;p47"/>
          <p:cNvSpPr txBox="1"/>
          <p:nvPr/>
        </p:nvSpPr>
        <p:spPr>
          <a:xfrm>
            <a:off x="5759445" y="3516090"/>
            <a:ext cx="13881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Chuyên viên trong các sở, ban ngành liên quan đến du lịch</a:t>
            </a:r>
            <a:endParaRPr dirty="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026" name="Picture 2" descr="Học ngành Hướng dẫn viên du lịch cần có những tố chất gì ? - Cao đẳng Công  nghệ và Thương mại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15" y="1839875"/>
            <a:ext cx="1503585" cy="15090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7" r="19067"/>
          <a:stretch/>
        </p:blipFill>
        <p:spPr>
          <a:xfrm>
            <a:off x="2511615" y="1918907"/>
            <a:ext cx="1309068" cy="1309068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9" t="731" r="2991" b="-731"/>
          <a:stretch/>
        </p:blipFill>
        <p:spPr>
          <a:xfrm>
            <a:off x="4104533" y="1918907"/>
            <a:ext cx="1360579" cy="1360579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798712" y="1919997"/>
            <a:ext cx="1348833" cy="1348833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>
          <a:xfrm>
            <a:off x="7478753" y="2005492"/>
            <a:ext cx="1263338" cy="1263338"/>
          </a:xfrm>
          <a:prstGeom prst="ellipse">
            <a:avLst/>
          </a:prstGeom>
        </p:spPr>
      </p:pic>
      <p:sp>
        <p:nvSpPr>
          <p:cNvPr id="19" name="Google Shape;727;p47"/>
          <p:cNvSpPr txBox="1"/>
          <p:nvPr/>
        </p:nvSpPr>
        <p:spPr>
          <a:xfrm>
            <a:off x="7441452" y="3516090"/>
            <a:ext cx="13881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Giảng viên trong các trường, Viện, cơ sở đào tạo về du lịch</a:t>
            </a:r>
            <a:endParaRPr dirty="0"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1403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" grpId="0"/>
      <p:bldP spid="723" grpId="0"/>
      <p:bldP spid="725" grpId="0"/>
      <p:bldP spid="72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0"/>
          <p:cNvSpPr txBox="1">
            <a:spLocks noGrp="1"/>
          </p:cNvSpPr>
          <p:nvPr>
            <p:ph type="ctrTitle"/>
          </p:nvPr>
        </p:nvSpPr>
        <p:spPr>
          <a:xfrm>
            <a:off x="2014575" y="1718520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4.</a:t>
            </a:r>
            <a:r>
              <a:rPr lang="en" sz="2400" dirty="0"/>
              <a:t/>
            </a:r>
            <a:br>
              <a:rPr lang="en" sz="2400" dirty="0"/>
            </a:br>
            <a:r>
              <a:rPr lang="en" sz="2400" dirty="0" smtClean="0"/>
              <a:t>CẤU TRÚC </a:t>
            </a:r>
            <a:br>
              <a:rPr lang="en" sz="2400" dirty="0" smtClean="0"/>
            </a:br>
            <a:r>
              <a:rPr lang="en" sz="2400" dirty="0" smtClean="0"/>
              <a:t>CHƯƠNG TRÌNH ĐÀO TẠO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252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/>
    </p:bldLst>
  </p:timing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4D778A"/>
      </a:dk1>
      <a:lt1>
        <a:srgbClr val="FFFFFF"/>
      </a:lt1>
      <a:dk2>
        <a:srgbClr val="7198A9"/>
      </a:dk2>
      <a:lt2>
        <a:srgbClr val="EFF3F5"/>
      </a:lt2>
      <a:accent1>
        <a:srgbClr val="37A9DD"/>
      </a:accent1>
      <a:accent2>
        <a:srgbClr val="B0D85B"/>
      </a:accent2>
      <a:accent3>
        <a:srgbClr val="EDC67B"/>
      </a:accent3>
      <a:accent4>
        <a:srgbClr val="FAA99C"/>
      </a:accent4>
      <a:accent5>
        <a:srgbClr val="CEDBE0"/>
      </a:accent5>
      <a:accent6>
        <a:srgbClr val="7198A9"/>
      </a:accent6>
      <a:hlink>
        <a:srgbClr val="4D77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598</Words>
  <Application>Microsoft Office PowerPoint</Application>
  <PresentationFormat>On-screen Show (16:9)</PresentationFormat>
  <Paragraphs>146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Muli</vt:lpstr>
      <vt:lpstr>Calibri</vt:lpstr>
      <vt:lpstr>Wingdings</vt:lpstr>
      <vt:lpstr>Arvo</vt:lpstr>
      <vt:lpstr>Arial</vt:lpstr>
      <vt:lpstr>Titania template</vt:lpstr>
      <vt:lpstr>CHƯƠNG TRÌNH  ĐÀO TẠO  NGÀNH QTDVDL&amp;LH</vt:lpstr>
      <vt:lpstr>Nội dung chính</vt:lpstr>
      <vt:lpstr>1. THÔNG TIN CHUNG VỀ CHƯƠNG TRÌNH ĐÀO TẠO</vt:lpstr>
      <vt:lpstr>PowerPoint Presentation</vt:lpstr>
      <vt:lpstr>2. MỤC TIÊU  CHƯƠNG TRÌNH ĐÀO TẠO</vt:lpstr>
      <vt:lpstr>PowerPoint Presentation</vt:lpstr>
      <vt:lpstr>3. VỊ TRÍ VIỆC LÀM</vt:lpstr>
      <vt:lpstr>PowerPoint Presentation</vt:lpstr>
      <vt:lpstr>4. CẤU TRÚC  CHƯƠNG TRÌNH ĐÀO TẠO</vt:lpstr>
      <vt:lpstr>140 tín chỉ</vt:lpstr>
      <vt:lpstr>50 tín chỉ</vt:lpstr>
      <vt:lpstr>5. KHUNG  CHƯƠNG TRÌNH ĐÀO TẠO</vt:lpstr>
      <vt:lpstr>PowerPoint Presentation</vt:lpstr>
      <vt:lpstr>PowerPoint Presentation</vt:lpstr>
      <vt:lpstr>PowerPoint Presentation</vt:lpstr>
      <vt:lpstr>6. ĐIỂM NỔI BẬT</vt:lpstr>
      <vt:lpstr>PowerPoint Presentation</vt:lpstr>
      <vt:lpstr>Đánh giá xếp loại GIỎI Điểm tích lũy đạt GIỎI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TRÌNH  ĐÀO TẠO  NGÀNH QTDVDL&amp;LH</dc:title>
  <cp:lastModifiedBy>DELL</cp:lastModifiedBy>
  <cp:revision>19</cp:revision>
  <dcterms:modified xsi:type="dcterms:W3CDTF">2021-10-08T16:03:23Z</dcterms:modified>
</cp:coreProperties>
</file>